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33"/>
  </p:notesMasterIdLst>
  <p:sldIdLst>
    <p:sldId id="256" r:id="rId2"/>
    <p:sldId id="282" r:id="rId3"/>
    <p:sldId id="288" r:id="rId4"/>
    <p:sldId id="257" r:id="rId5"/>
    <p:sldId id="260" r:id="rId6"/>
    <p:sldId id="261" r:id="rId7"/>
    <p:sldId id="262" r:id="rId8"/>
    <p:sldId id="263" r:id="rId9"/>
    <p:sldId id="292" r:id="rId10"/>
    <p:sldId id="274" r:id="rId11"/>
    <p:sldId id="276" r:id="rId12"/>
    <p:sldId id="279" r:id="rId13"/>
    <p:sldId id="298" r:id="rId14"/>
    <p:sldId id="264" r:id="rId15"/>
    <p:sldId id="296" r:id="rId16"/>
    <p:sldId id="291" r:id="rId17"/>
    <p:sldId id="293" r:id="rId18"/>
    <p:sldId id="268" r:id="rId19"/>
    <p:sldId id="273" r:id="rId20"/>
    <p:sldId id="300" r:id="rId21"/>
    <p:sldId id="269" r:id="rId22"/>
    <p:sldId id="289" r:id="rId23"/>
    <p:sldId id="297" r:id="rId24"/>
    <p:sldId id="294" r:id="rId25"/>
    <p:sldId id="295" r:id="rId26"/>
    <p:sldId id="302" r:id="rId27"/>
    <p:sldId id="301" r:id="rId28"/>
    <p:sldId id="290" r:id="rId29"/>
    <p:sldId id="259" r:id="rId30"/>
    <p:sldId id="266" r:id="rId31"/>
    <p:sldId id="26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2" y="6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B3BB0-177F-418A-9C52-B4DE631A25F2}" type="datetimeFigureOut">
              <a:rPr lang="en-US" smtClean="0"/>
              <a:t>6/22/2018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0C20E-B1D0-468B-9730-993D449B7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45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9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623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endParaRPr lang="en-US" sz="6600" dirty="0"/>
          </a:p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348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3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51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23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59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6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7"/>
            <a:ext cx="10363200" cy="1362075"/>
          </a:xfrm>
        </p:spPr>
        <p:txBody>
          <a:bodyPr anchor="t"/>
          <a:lstStyle>
            <a:lvl1pPr algn="ctr">
              <a:defRPr sz="32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9514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6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0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1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7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1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5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47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2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16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hingspeak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hingspeak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hingspeak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://elcomercio.pe/economia/peru/jovenes-crean-programa-detectar-donde-hay-mineria-ilegal-noticia-1909248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unity.thingspeak.com/workshop/" TargetMode="External"/><Relationship Id="rId4" Type="http://schemas.openxmlformats.org/officeDocument/2006/relationships/hyperlink" Target="http://bit.ly/thingspeak-workshop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992-1EE1-4DE8-A29D-5A9FB0EE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en-US" dirty="0"/>
              <a:t>IoT and Engineering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44622-5640-470A-9D27-A5FD6B9EF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35ED7F-28CC-423B-941D-60732ACC4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808" y="1797424"/>
            <a:ext cx="2257311" cy="2257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5C47A-74DE-409F-85E6-3D990AE1BFB8}"/>
              </a:ext>
            </a:extLst>
          </p:cNvPr>
          <p:cNvSpPr txBox="1"/>
          <p:nvPr/>
        </p:nvSpPr>
        <p:spPr>
          <a:xfrm>
            <a:off x="9547808" y="4254747"/>
            <a:ext cx="2257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Hans Scharler</a:t>
            </a:r>
          </a:p>
          <a:p>
            <a:r>
              <a:rPr lang="en-US" sz="1600" i="1" dirty="0"/>
              <a:t>Principle IoT Engineer</a:t>
            </a:r>
          </a:p>
          <a:p>
            <a:r>
              <a:rPr lang="en-US" sz="1400" dirty="0"/>
              <a:t>MathWorks</a:t>
            </a:r>
          </a:p>
        </p:txBody>
      </p:sp>
    </p:spTree>
    <p:extLst>
      <p:ext uri="{BB962C8B-B14F-4D97-AF65-F5344CB8AC3E}">
        <p14:creationId xmlns:p14="http://schemas.microsoft.com/office/powerpoint/2010/main" val="180969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8600" y="2133600"/>
            <a:ext cx="4038600" cy="1971671"/>
          </a:xfrm>
        </p:spPr>
        <p:txBody>
          <a:bodyPr/>
          <a:lstStyle/>
          <a:p>
            <a:r>
              <a:rPr lang="en-US" sz="3600" dirty="0"/>
              <a:t>Hmm… when should I pick up the trash?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it’s full.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"/>
            <a:ext cx="6581775" cy="638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36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5495925"/>
            <a:ext cx="10363200" cy="1362075"/>
          </a:xfrm>
        </p:spPr>
        <p:txBody>
          <a:bodyPr/>
          <a:lstStyle/>
          <a:p>
            <a:r>
              <a:rPr lang="en-US" sz="3600" dirty="0"/>
              <a:t>Yes, hamsters do run a marathon every day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1622" b="-1"/>
          <a:stretch/>
        </p:blipFill>
        <p:spPr>
          <a:xfrm>
            <a:off x="2677885" y="695325"/>
            <a:ext cx="653142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6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0" y="774700"/>
            <a:ext cx="4174932" cy="5405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A1116-42A1-492E-9FFD-80A948F42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338603"/>
            <a:ext cx="6499711" cy="427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3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427461-BEB2-421E-B610-0681A005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(My) IoT Observations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81A99-7742-4A61-815E-4A04A7F63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Projects involve people from different backgrounds and skills</a:t>
            </a:r>
          </a:p>
          <a:p>
            <a:pPr lvl="1"/>
            <a:r>
              <a:rPr lang="en-US" sz="2400" dirty="0"/>
              <a:t>Hardware</a:t>
            </a:r>
          </a:p>
          <a:p>
            <a:pPr lvl="1"/>
            <a:r>
              <a:rPr lang="en-US" sz="2400" dirty="0"/>
              <a:t>Software</a:t>
            </a:r>
          </a:p>
          <a:p>
            <a:pPr lvl="1"/>
            <a:r>
              <a:rPr lang="en-US" sz="2400" dirty="0"/>
              <a:t>Cloud</a:t>
            </a:r>
          </a:p>
          <a:p>
            <a:pPr lvl="1"/>
            <a:r>
              <a:rPr lang="en-US" sz="2400" dirty="0"/>
              <a:t>Data Science</a:t>
            </a:r>
          </a:p>
          <a:p>
            <a:pPr lvl="1"/>
            <a:r>
              <a:rPr lang="en-US" sz="2400" dirty="0"/>
              <a:t>Marketing</a:t>
            </a:r>
          </a:p>
          <a:p>
            <a:pPr lvl="1"/>
            <a:r>
              <a:rPr lang="en-US" sz="2400" dirty="0"/>
              <a:t>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74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8C15-0FDC-48F7-A71F-09E7C5EA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IoT Market 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B4F85-8782-496E-BB5A-0FB76DF80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013" y="1853248"/>
            <a:ext cx="6351588" cy="4195481"/>
          </a:xfrm>
        </p:spPr>
        <p:txBody>
          <a:bodyPr>
            <a:normAutofit/>
          </a:bodyPr>
          <a:lstStyle/>
          <a:p>
            <a:r>
              <a:rPr lang="en-US" sz="2800" dirty="0"/>
              <a:t>Predictive maintenance in manufacturing</a:t>
            </a:r>
          </a:p>
          <a:p>
            <a:r>
              <a:rPr lang="en-US" sz="2800" dirty="0"/>
              <a:t>Smart agriculture</a:t>
            </a:r>
          </a:p>
          <a:p>
            <a:r>
              <a:rPr lang="en-US" sz="2800" dirty="0"/>
              <a:t>Environmental monitoring</a:t>
            </a:r>
          </a:p>
          <a:p>
            <a:r>
              <a:rPr lang="en-US" sz="2800" dirty="0"/>
              <a:t>Generally:</a:t>
            </a:r>
          </a:p>
          <a:p>
            <a:pPr lvl="1"/>
            <a:r>
              <a:rPr lang="en-US" sz="2400" dirty="0"/>
              <a:t>Improve existing system</a:t>
            </a:r>
          </a:p>
          <a:p>
            <a:pPr lvl="1"/>
            <a:r>
              <a:rPr lang="en-US" sz="2400" dirty="0"/>
              <a:t>Situational awareness</a:t>
            </a:r>
          </a:p>
          <a:p>
            <a:pPr lvl="1"/>
            <a:r>
              <a:rPr lang="en-US" sz="2400" dirty="0"/>
              <a:t>Reduce truck rolls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78DE3-170F-47BD-A0E8-2171D41E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8DD26-0BE3-4D09-A291-8B23BF74E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CD87-A51B-4AE7-9500-2B5B5B5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IoT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832AF-A1E6-43CD-A7D2-4D6D3A9F3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74CC7-C2E1-4126-A2D5-F786C264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76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AF58B80B-B6F3-4335-AB9A-38B03A94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1" b="56463"/>
          <a:stretch/>
        </p:blipFill>
        <p:spPr>
          <a:xfrm>
            <a:off x="2319065" y="4687073"/>
            <a:ext cx="7937500" cy="198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12487-7B2C-4ADF-B299-3A9EF0D5E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089" y="681962"/>
            <a:ext cx="6283826" cy="3686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8F51C-ADFF-4454-AEDB-01D8D6639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00" y="434886"/>
            <a:ext cx="2000000" cy="3933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17F7B5-6984-47E5-914F-763B364D8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46011" y="1426389"/>
            <a:ext cx="3687592" cy="19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0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A466-61AA-4E52-8BB5-9CEA43FF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MathWorks Account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A1F106-31AE-473C-832B-12B2087D7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094288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Same account used on </a:t>
            </a:r>
            <a:r>
              <a:rPr lang="en-US" sz="2400" b="1" dirty="0"/>
              <a:t>MATLAB Central</a:t>
            </a:r>
          </a:p>
          <a:p>
            <a:r>
              <a:rPr lang="en-US" sz="2400" dirty="0"/>
              <a:t>Use MathWorks Account to access:</a:t>
            </a:r>
          </a:p>
          <a:p>
            <a:pPr lvl="1"/>
            <a:r>
              <a:rPr lang="en-US" sz="2000" dirty="0"/>
              <a:t>ThingSpeak</a:t>
            </a:r>
          </a:p>
          <a:p>
            <a:pPr lvl="1"/>
            <a:r>
              <a:rPr lang="en-US" sz="2000" dirty="0"/>
              <a:t>MATLAB Online</a:t>
            </a:r>
          </a:p>
          <a:p>
            <a:pPr lvl="1"/>
            <a:r>
              <a:rPr lang="en-US" sz="2000" dirty="0"/>
              <a:t>MATLAB Mobile</a:t>
            </a:r>
          </a:p>
          <a:p>
            <a:pPr lvl="1"/>
            <a:r>
              <a:rPr lang="en-US" sz="2000" dirty="0"/>
              <a:t>MATLAB Drive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0D56E-88EE-42E9-9001-1F6F1B0E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310" y="706717"/>
            <a:ext cx="5206890" cy="5541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838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886B-DB14-47E5-8776-5A1F72BCD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9E60D-B3EE-488A-A189-46BE0A307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7AB00-EBF1-4AF5-BEEE-6ACD5ABB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40299EB-F24D-47C1-B1C3-FE5B54FF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"/>
            <a:ext cx="12192000" cy="69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68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269F-17D6-4F6F-8287-3C6F70E9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04A2D-32A7-4BA2-92B7-D3E511E1D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23188-4831-4111-84C2-3C1F601C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63A38-CB23-4A3D-81E2-B85188F0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274"/>
            <a:ext cx="12192000" cy="69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6800" y="2590800"/>
            <a:ext cx="10363200" cy="1362075"/>
          </a:xfrm>
        </p:spPr>
        <p:txBody>
          <a:bodyPr/>
          <a:lstStyle/>
          <a:p>
            <a:r>
              <a:rPr lang="en-US" sz="7200" dirty="0"/>
              <a:t>Why</a:t>
            </a:r>
            <a:endParaRPr lang="en-US" sz="66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41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71042-87E1-4562-A37F-31FBE7D1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9460-C430-4CD1-9CC6-58B1B9BF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ThingSpeak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C86D-7A53-41AD-AC95-CD7D27250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Send sensor data via HTTP(S) and MQTT APIs</a:t>
            </a:r>
          </a:p>
          <a:p>
            <a:r>
              <a:rPr lang="en-US" sz="2800" dirty="0"/>
              <a:t>Run MATLAB code on inbound data</a:t>
            </a:r>
          </a:p>
          <a:p>
            <a:r>
              <a:rPr lang="en-US" sz="2800" dirty="0"/>
              <a:t>Schedule MATLAB code</a:t>
            </a:r>
          </a:p>
          <a:p>
            <a:r>
              <a:rPr lang="en-US" sz="2800" dirty="0"/>
              <a:t>Visualize data with MATLAB code</a:t>
            </a:r>
          </a:p>
          <a:p>
            <a:r>
              <a:rPr lang="en-US" sz="2800" dirty="0"/>
              <a:t>Integrate with 3</a:t>
            </a:r>
            <a:r>
              <a:rPr lang="en-US" sz="2800" baseline="30000" dirty="0"/>
              <a:t>rd</a:t>
            </a:r>
            <a:r>
              <a:rPr lang="en-US" sz="2800" dirty="0"/>
              <a:t>-party systems</a:t>
            </a:r>
          </a:p>
          <a:p>
            <a:r>
              <a:rPr lang="en-US" sz="2800" dirty="0"/>
              <a:t>Paid Student and Academic account types available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CA729-1D0E-48DD-AD5A-CE4A9EF5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5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4AD7-A31D-4D4F-9059-C59BB5B1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ThingSpeak +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1E51-4EAC-4F66-82B3-F6CD62F17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From MATLAB </a:t>
            </a:r>
            <a:r>
              <a:rPr lang="en-US" sz="2800" dirty="0"/>
              <a:t>– Historical Analysis – ThingSpeak Support Toolbox</a:t>
            </a:r>
          </a:p>
          <a:p>
            <a:r>
              <a:rPr lang="en-US" sz="2800" b="1" dirty="0"/>
              <a:t>From ThingSpeak </a:t>
            </a:r>
            <a:r>
              <a:rPr lang="en-US" sz="2800" dirty="0"/>
              <a:t>– Stream Analysis – Latest Release of MATLAB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81995-862F-4B7A-8244-2211DEAD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508499"/>
            <a:ext cx="11012294" cy="173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1E3E891-DBEC-442F-9CC2-C2B936582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918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3319CE-4ABA-42AB-A984-83951C0D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647700"/>
            <a:ext cx="11476190" cy="5650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25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F195-C144-408A-B41C-4D9DB68F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Mobile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67EF49-0220-4379-95FF-0A18E8730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71600"/>
            <a:ext cx="8946541" cy="4876799"/>
          </a:xfrm>
        </p:spPr>
        <p:txBody>
          <a:bodyPr>
            <a:normAutofit/>
          </a:bodyPr>
          <a:lstStyle/>
          <a:p>
            <a:r>
              <a:rPr lang="en-US" sz="2400" dirty="0"/>
              <a:t>Access to mobile device’s sensors</a:t>
            </a:r>
          </a:p>
          <a:p>
            <a:pPr lvl="1"/>
            <a:r>
              <a:rPr lang="en-US" sz="2000" dirty="0"/>
              <a:t>GPS location</a:t>
            </a:r>
          </a:p>
          <a:p>
            <a:pPr lvl="1"/>
            <a:r>
              <a:rPr lang="en-US" sz="2000" dirty="0"/>
              <a:t>Accelerometer</a:t>
            </a:r>
          </a:p>
          <a:p>
            <a:pPr lvl="1"/>
            <a:r>
              <a:rPr lang="en-US" sz="2000" dirty="0"/>
              <a:t>Magnetic field</a:t>
            </a:r>
          </a:p>
          <a:p>
            <a:pPr lvl="1"/>
            <a:r>
              <a:rPr lang="en-US" sz="2000" dirty="0"/>
              <a:t>Orientation</a:t>
            </a:r>
          </a:p>
          <a:p>
            <a:pPr lvl="1"/>
            <a:r>
              <a:rPr lang="en-US" sz="2000" dirty="0"/>
              <a:t>Angular velocity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9AD5-89B1-4884-8F08-F9EB526E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A12B6-0670-496C-921B-882F20D4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670" y="440018"/>
            <a:ext cx="3074366" cy="6046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AA002-8070-4275-95A2-1C347FAE7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1" y="4390772"/>
            <a:ext cx="7079710" cy="20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07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F195-C144-408A-B41C-4D9DB68F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Mobile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79AD5-89B1-4884-8F08-F9EB526E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97DBF-5B3D-4155-BD62-BE760076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23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BFDF-EC84-4C8C-8EBF-7B1AEF8C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Hardware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D5CDBB-8FE1-411F-9256-A69DD9188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SparkFun ESP8266 Thing</a:t>
            </a:r>
          </a:p>
          <a:p>
            <a:pPr lvl="1"/>
            <a:r>
              <a:rPr lang="en-US" dirty="0"/>
              <a:t>Onboard Wi-Fi</a:t>
            </a:r>
          </a:p>
          <a:p>
            <a:pPr lvl="1"/>
            <a:r>
              <a:rPr lang="en-US" dirty="0"/>
              <a:t>Programmable Microcontroller Unit (MCU)</a:t>
            </a:r>
          </a:p>
          <a:p>
            <a:pPr lvl="1"/>
            <a:r>
              <a:rPr lang="en-US" dirty="0"/>
              <a:t>Uses Arduino IDE to program</a:t>
            </a:r>
          </a:p>
          <a:p>
            <a:pPr lvl="1"/>
            <a:r>
              <a:rPr lang="en-US" dirty="0"/>
              <a:t>Low-cost</a:t>
            </a:r>
          </a:p>
          <a:p>
            <a:pPr lvl="1"/>
            <a:r>
              <a:rPr lang="en-US" dirty="0"/>
              <a:t>Perfect for IoT projects and teaching concepts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E8A80-F23B-4510-996F-4FED30E0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57FE-A6BA-4A21-99BD-EA68AF8F2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10735" y="2721881"/>
            <a:ext cx="3687592" cy="19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9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AF58B80B-B6F3-4335-AB9A-38B03A943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81" b="56463"/>
          <a:stretch/>
        </p:blipFill>
        <p:spPr>
          <a:xfrm>
            <a:off x="2319065" y="4687073"/>
            <a:ext cx="7937500" cy="198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12487-7B2C-4ADF-B299-3A9EF0D5E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181" y="681962"/>
            <a:ext cx="6283826" cy="3686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38F51C-ADFF-4454-AEDB-01D8D6639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00" y="434886"/>
            <a:ext cx="2000000" cy="3933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17F7B5-6984-47E5-914F-763B364D8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46011" y="1426389"/>
            <a:ext cx="3687592" cy="19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65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9A2B0-9BF5-4393-9C06-BD1FCA84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Keys to </a:t>
            </a:r>
            <a:r>
              <a:rPr lang="en-US" sz="6000" b="1" dirty="0"/>
              <a:t>Success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C7E9BB-3BA7-49EB-9460-8E063705B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242A-6F96-4800-B02A-F6AF439B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108C6-84AE-4C9B-B62B-E9564BB37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595687" cy="4195481"/>
          </a:xfrm>
        </p:spPr>
        <p:txBody>
          <a:bodyPr>
            <a:normAutofit/>
          </a:bodyPr>
          <a:lstStyle/>
          <a:p>
            <a:r>
              <a:rPr lang="en-US" sz="2400" dirty="0"/>
              <a:t>Constrained</a:t>
            </a:r>
          </a:p>
          <a:p>
            <a:r>
              <a:rPr lang="en-US" sz="2400" dirty="0"/>
              <a:t>Multidisciplinary team</a:t>
            </a:r>
          </a:p>
          <a:p>
            <a:r>
              <a:rPr lang="en-US" sz="2400" b="1" dirty="0"/>
              <a:t>They wanted to know how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6539A-AC4D-45C6-A752-0A18F04E2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8472" y="2052918"/>
            <a:ext cx="5895975" cy="330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A57BE-410C-4677-9933-512EED74BFE5}"/>
              </a:ext>
            </a:extLst>
          </p:cNvPr>
          <p:cNvSpPr txBox="1"/>
          <p:nvPr/>
        </p:nvSpPr>
        <p:spPr>
          <a:xfrm>
            <a:off x="5348472" y="5433914"/>
            <a:ext cx="589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Detecting Illegal Miners in the Amazon</a:t>
            </a:r>
          </a:p>
          <a:p>
            <a:r>
              <a:rPr lang="en-US" dirty="0" err="1"/>
              <a:t>Iberotec</a:t>
            </a:r>
            <a:r>
              <a:rPr lang="en-US" dirty="0"/>
              <a:t> - Lima, Peru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D3F8E-F0E3-430F-9DBA-7FE482A7E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66"/>
          <a:stretch/>
        </p:blipFill>
        <p:spPr>
          <a:xfrm>
            <a:off x="9789238" y="4464859"/>
            <a:ext cx="1438275" cy="8763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1EBF5CD6-AE20-45B5-B31E-F026EE796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1" y="4862793"/>
            <a:ext cx="2971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6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2E8DD-234B-45F1-ACFE-74D6862AC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758" y="0"/>
            <a:ext cx="1223372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6991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B3D4-2304-44C0-954A-78134849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do/encourage?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1B46B-4E28-4243-95F9-D8079E6C0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Build Projects!</a:t>
            </a:r>
          </a:p>
          <a:p>
            <a:pPr lvl="1"/>
            <a:r>
              <a:rPr lang="en-US" sz="2000" dirty="0"/>
              <a:t>“Design by constraints”</a:t>
            </a:r>
          </a:p>
          <a:p>
            <a:pPr lvl="1"/>
            <a:r>
              <a:rPr lang="en-US" sz="2000" dirty="0"/>
              <a:t>Invite people from other disciplines</a:t>
            </a:r>
          </a:p>
          <a:p>
            <a:pPr lvl="1"/>
            <a:r>
              <a:rPr lang="en-US" sz="2000" dirty="0"/>
              <a:t>Use Open Data?</a:t>
            </a:r>
          </a:p>
          <a:p>
            <a:r>
              <a:rPr lang="en-US" sz="2400" b="1" dirty="0"/>
              <a:t>Learn Web API tools</a:t>
            </a:r>
          </a:p>
          <a:p>
            <a:pPr lvl="1"/>
            <a:r>
              <a:rPr lang="en-US" sz="2000" dirty="0"/>
              <a:t>Use POSTMAN (add-on for Chrome)</a:t>
            </a:r>
          </a:p>
          <a:p>
            <a:pPr lvl="1"/>
            <a:r>
              <a:rPr lang="en-US" sz="2000" dirty="0"/>
              <a:t>Send data to ThingSpeak’s Web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559EE-BB4A-4298-8794-6C5D446B75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Use Mobile Devices</a:t>
            </a:r>
          </a:p>
          <a:p>
            <a:pPr lvl="1"/>
            <a:r>
              <a:rPr lang="en-US" sz="2000" dirty="0"/>
              <a:t>Embrace their ubiquity</a:t>
            </a:r>
          </a:p>
          <a:p>
            <a:pPr lvl="1"/>
            <a:r>
              <a:rPr lang="en-US" sz="2000" dirty="0"/>
              <a:t>Collect data with the sensors and connectivity options</a:t>
            </a:r>
          </a:p>
          <a:p>
            <a:r>
              <a:rPr lang="en-US" sz="2400" b="1" dirty="0"/>
              <a:t>Use Low-cost Hardware</a:t>
            </a:r>
          </a:p>
          <a:p>
            <a:pPr lvl="1"/>
            <a:r>
              <a:rPr lang="en-US" sz="2000" dirty="0"/>
              <a:t>$15.95 Wi-Fi + MCU	</a:t>
            </a:r>
          </a:p>
          <a:p>
            <a:pPr lvl="1"/>
            <a:r>
              <a:rPr lang="en-US" sz="2000" dirty="0"/>
              <a:t>10,000’s of open source Arduino examples!</a:t>
            </a:r>
          </a:p>
        </p:txBody>
      </p:sp>
    </p:spTree>
    <p:extLst>
      <p:ext uri="{BB962C8B-B14F-4D97-AF65-F5344CB8AC3E}">
        <p14:creationId xmlns:p14="http://schemas.microsoft.com/office/powerpoint/2010/main" val="36412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E658-99C7-45CF-A323-82D069C60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E6E43-2EC8-47B6-AE43-912369535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/>
              <a:t>ThingSpeak.com</a:t>
            </a:r>
          </a:p>
          <a:p>
            <a:r>
              <a:rPr lang="en-US" dirty="0"/>
              <a:t>MathWorks.com/help/thingspeak</a:t>
            </a:r>
          </a:p>
          <a:p>
            <a:r>
              <a:rPr lang="en-US" dirty="0"/>
              <a:t>MathWorks.com/hardware-support.html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61D6DAF-EEC9-4BB1-B622-3FB6F2952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24" y="1351771"/>
            <a:ext cx="2257311" cy="2257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7E45D4-F8D4-4B0A-AB9C-AF0D4857AB91}"/>
              </a:ext>
            </a:extLst>
          </p:cNvPr>
          <p:cNvSpPr txBox="1"/>
          <p:nvPr/>
        </p:nvSpPr>
        <p:spPr>
          <a:xfrm>
            <a:off x="7741924" y="3642492"/>
            <a:ext cx="34488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Hans Scharler</a:t>
            </a:r>
          </a:p>
          <a:p>
            <a:r>
              <a:rPr lang="en-US" sz="1600" i="1" dirty="0"/>
              <a:t>Hans.Scharler@mathworks.com</a:t>
            </a:r>
            <a:endParaRPr lang="en-US" sz="1400" dirty="0"/>
          </a:p>
        </p:txBody>
      </p:sp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479FF0CB-BF6E-4DC4-8B58-AEFCBBA1EEF0}"/>
              </a:ext>
            </a:extLst>
          </p:cNvPr>
          <p:cNvSpPr txBox="1"/>
          <p:nvPr/>
        </p:nvSpPr>
        <p:spPr>
          <a:xfrm>
            <a:off x="1524000" y="5633134"/>
            <a:ext cx="94488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itchFamily="34" charset="0"/>
                <a:cs typeface="Arial" pitchFamily="34" charset="0"/>
              </a:rPr>
              <a:t>http://bit.ly/thingspeak-workshop</a:t>
            </a:r>
          </a:p>
        </p:txBody>
      </p:sp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9B554D10-C1B4-45A5-8A5E-406C134ACA2B}"/>
              </a:ext>
            </a:extLst>
          </p:cNvPr>
          <p:cNvSpPr txBox="1"/>
          <p:nvPr/>
        </p:nvSpPr>
        <p:spPr>
          <a:xfrm>
            <a:off x="1524000" y="4775200"/>
            <a:ext cx="9448800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itchFamily="34" charset="0"/>
                <a:cs typeface="Arial" pitchFamily="34" charset="0"/>
              </a:rPr>
              <a:t>https://thingspeak.com/channels/public</a:t>
            </a:r>
          </a:p>
        </p:txBody>
      </p:sp>
    </p:spTree>
    <p:extLst>
      <p:ext uri="{BB962C8B-B14F-4D97-AF65-F5344CB8AC3E}">
        <p14:creationId xmlns:p14="http://schemas.microsoft.com/office/powerpoint/2010/main" val="265679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9155-76E8-4694-9991-52CABB47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56FDD-29F9-4F21-92C6-5948902D3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319155" cy="4195481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/>
              <a:t>Internet of Things</a:t>
            </a:r>
            <a:r>
              <a:rPr lang="en-US" sz="3200" dirty="0"/>
              <a:t>?</a:t>
            </a:r>
          </a:p>
          <a:p>
            <a:r>
              <a:rPr lang="en-US" sz="3200" b="1" dirty="0"/>
              <a:t>IoT tools </a:t>
            </a:r>
            <a:r>
              <a:rPr lang="en-US" sz="3200" dirty="0"/>
              <a:t>for engineering education</a:t>
            </a:r>
          </a:p>
          <a:p>
            <a:r>
              <a:rPr lang="en-US" sz="3200" dirty="0"/>
              <a:t>Keys to </a:t>
            </a:r>
            <a:r>
              <a:rPr lang="en-US" sz="3200" b="1" dirty="0"/>
              <a:t>success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32F4B-E481-47F3-9993-1131E6CE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6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D9A2B0-9BF5-4393-9C06-BD1FCA84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is IoT?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C7E9BB-3BA7-49EB-9460-8E063705B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116C3-A0BE-443B-AB84-E3803A2E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73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CD87-A51B-4AE7-9500-2B5B5B53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(Insert IoT growth chart)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832AF-A1E6-43CD-A7D2-4D6D3A9F3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74CC7-C2E1-4126-A2D5-F786C264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2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4FE5BF-0909-4EFE-ABA6-3240EF0E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2" y="1634067"/>
            <a:ext cx="7999315" cy="3412067"/>
          </a:xfrm>
        </p:spPr>
        <p:txBody>
          <a:bodyPr/>
          <a:lstStyle/>
          <a:p>
            <a:r>
              <a:rPr lang="en-US" sz="4000" dirty="0"/>
              <a:t>IoT is about collecting data from a lot of things. Analyzing, correlating, and doing something with the data.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B26455-7037-4E25-B8A3-A0DDCE303EFF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B3E6EA-E30E-4B3B-B61B-45B85B38A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- Hans Scharler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858807C-285D-452C-A446-C38B906E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4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39C96F-3614-48DD-88B2-7735FDA9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88974B-4224-4C6E-A519-AD010658B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485621" cy="419548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Collect</a:t>
            </a:r>
          </a:p>
          <a:p>
            <a:pPr lvl="1"/>
            <a:r>
              <a:rPr lang="en-US" dirty="0"/>
              <a:t>Constrained things</a:t>
            </a:r>
          </a:p>
          <a:p>
            <a:pPr lvl="1"/>
            <a:r>
              <a:rPr lang="en-US" dirty="0"/>
              <a:t>Geographically dispersed</a:t>
            </a:r>
          </a:p>
          <a:p>
            <a:r>
              <a:rPr lang="en-US" b="1" dirty="0"/>
              <a:t>Analyze</a:t>
            </a:r>
          </a:p>
          <a:p>
            <a:pPr lvl="1"/>
            <a:r>
              <a:rPr lang="en-US" dirty="0"/>
              <a:t>Preprocessing</a:t>
            </a:r>
          </a:p>
          <a:p>
            <a:pPr lvl="1"/>
            <a:r>
              <a:rPr lang="en-US" dirty="0"/>
              <a:t>Stream analysis</a:t>
            </a:r>
          </a:p>
          <a:p>
            <a:pPr lvl="1"/>
            <a:r>
              <a:rPr lang="en-US" dirty="0"/>
              <a:t>Predictive analysis</a:t>
            </a:r>
          </a:p>
          <a:p>
            <a:pPr lvl="1"/>
            <a:r>
              <a:rPr lang="en-US" dirty="0"/>
              <a:t>Historical analysis</a:t>
            </a:r>
          </a:p>
          <a:p>
            <a:r>
              <a:rPr lang="en-US" b="1" dirty="0"/>
              <a:t>Act</a:t>
            </a:r>
          </a:p>
          <a:p>
            <a:pPr lvl="1"/>
            <a:r>
              <a:rPr lang="en-US" dirty="0"/>
              <a:t>Alerts</a:t>
            </a:r>
          </a:p>
          <a:p>
            <a:pPr lvl="1"/>
            <a:r>
              <a:rPr lang="en-US" dirty="0"/>
              <a:t>Control loop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BF1369-4F07-437B-9A15-2E0112F0F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508" t="672" r="559" b="6657"/>
          <a:stretch/>
        </p:blipFill>
        <p:spPr>
          <a:xfrm>
            <a:off x="4766677" y="1853248"/>
            <a:ext cx="6214590" cy="425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4DCD4D-C13B-4C56-84A6-16FD3E22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8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DB92-B36C-489C-906C-9DAABCFA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EB16F-3B4E-4663-8BE7-3A485F604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85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464</TotalTime>
  <Words>410</Words>
  <Application>Microsoft Office PowerPoint</Application>
  <PresentationFormat>Widescreen</PresentationFormat>
  <Paragraphs>119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IoT and Engineering Education</vt:lpstr>
      <vt:lpstr>Why</vt:lpstr>
      <vt:lpstr>PowerPoint Presentation</vt:lpstr>
      <vt:lpstr>Agenda</vt:lpstr>
      <vt:lpstr>What is IoT?</vt:lpstr>
      <vt:lpstr>(Insert IoT growth chart)</vt:lpstr>
      <vt:lpstr>IoT is about collecting data from a lot of things. Analyzing, correlating, and doing something with the data.</vt:lpstr>
      <vt:lpstr>Internet of Things</vt:lpstr>
      <vt:lpstr>PowerPoint Presentation</vt:lpstr>
      <vt:lpstr>Hmm… when should I pick up the trash?  When it’s full.</vt:lpstr>
      <vt:lpstr>Yes, hamsters do run a marathon every day</vt:lpstr>
      <vt:lpstr>PowerPoint Presentation</vt:lpstr>
      <vt:lpstr>(My) IoT Observations</vt:lpstr>
      <vt:lpstr>Early IoT Market Traction</vt:lpstr>
      <vt:lpstr>IoT Tools</vt:lpstr>
      <vt:lpstr>PowerPoint Presentation</vt:lpstr>
      <vt:lpstr>MathWorks Account</vt:lpstr>
      <vt:lpstr>PowerPoint Presentation</vt:lpstr>
      <vt:lpstr>PowerPoint Presentation</vt:lpstr>
      <vt:lpstr>PowerPoint Presentation</vt:lpstr>
      <vt:lpstr>ThingSpeak</vt:lpstr>
      <vt:lpstr>ThingSpeak + MATLAB</vt:lpstr>
      <vt:lpstr>PowerPoint Presentation</vt:lpstr>
      <vt:lpstr>MATLAB Mobile</vt:lpstr>
      <vt:lpstr>MATLAB Mobile</vt:lpstr>
      <vt:lpstr>Low-cost Hardware</vt:lpstr>
      <vt:lpstr>PowerPoint Presentation</vt:lpstr>
      <vt:lpstr>Keys to Success</vt:lpstr>
      <vt:lpstr>Hackathons</vt:lpstr>
      <vt:lpstr>What to do/encourage?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and Engineering Education</dc:title>
  <dc:creator>Hans Scharler</dc:creator>
  <cp:lastModifiedBy>Hans Scharler</cp:lastModifiedBy>
  <cp:revision>19</cp:revision>
  <dcterms:created xsi:type="dcterms:W3CDTF">2018-03-11T21:03:17Z</dcterms:created>
  <dcterms:modified xsi:type="dcterms:W3CDTF">2018-06-22T17:52:12Z</dcterms:modified>
</cp:coreProperties>
</file>